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6"/>
  </p:notesMasterIdLst>
  <p:sldIdLst>
    <p:sldId id="294" r:id="rId2"/>
    <p:sldId id="439" r:id="rId3"/>
    <p:sldId id="288" r:id="rId4"/>
    <p:sldId id="572" r:id="rId5"/>
    <p:sldId id="573" r:id="rId6"/>
    <p:sldId id="445" r:id="rId7"/>
    <p:sldId id="461" r:id="rId8"/>
    <p:sldId id="454" r:id="rId9"/>
    <p:sldId id="452" r:id="rId10"/>
    <p:sldId id="455" r:id="rId11"/>
    <p:sldId id="456" r:id="rId12"/>
    <p:sldId id="457" r:id="rId13"/>
    <p:sldId id="458" r:id="rId14"/>
    <p:sldId id="459" r:id="rId15"/>
    <p:sldId id="533" r:id="rId16"/>
    <p:sldId id="532" r:id="rId17"/>
    <p:sldId id="569" r:id="rId18"/>
    <p:sldId id="495" r:id="rId19"/>
    <p:sldId id="574" r:id="rId20"/>
    <p:sldId id="575" r:id="rId21"/>
    <p:sldId id="576" r:id="rId22"/>
    <p:sldId id="578" r:id="rId23"/>
    <p:sldId id="579" r:id="rId24"/>
    <p:sldId id="580" r:id="rId25"/>
    <p:sldId id="581" r:id="rId26"/>
    <p:sldId id="582" r:id="rId27"/>
    <p:sldId id="584" r:id="rId28"/>
    <p:sldId id="587" r:id="rId29"/>
    <p:sldId id="449" r:id="rId30"/>
    <p:sldId id="450" r:id="rId31"/>
    <p:sldId id="594" r:id="rId32"/>
    <p:sldId id="590" r:id="rId33"/>
    <p:sldId id="591" r:id="rId34"/>
    <p:sldId id="592" r:id="rId3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5377"/>
  </p:normalViewPr>
  <p:slideViewPr>
    <p:cSldViewPr snapToGrid="0" snapToObjects="1">
      <p:cViewPr varScale="1">
        <p:scale>
          <a:sx n="83" d="100"/>
          <a:sy n="83" d="100"/>
        </p:scale>
        <p:origin x="57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E9886-2F4C-7E4B-8E30-DE8F76722BAF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8FF5C-10A9-2549-AE03-5AFE2B973DD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441D7-D1E5-894E-A687-FDCB1CCAECC9}" type="datetimeFigureOut">
              <a:rPr kumimoji="1" lang="zh-CN" altLang="en-US" smtClean="0"/>
              <a:t>2020/2/16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5D79E-9A35-0646-96DC-580E7CD4D47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906292"/>
            <a:ext cx="12192000" cy="24332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0" y="2350489"/>
            <a:ext cx="1219200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5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超星直播 客户端使用说明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0" y="5249823"/>
            <a:ext cx="12192000" cy="510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</a:t>
            </a:r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年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34" y="215262"/>
            <a:ext cx="1587500" cy="12175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12999" y="311996"/>
            <a:ext cx="160528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板书内容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705" y="833755"/>
            <a:ext cx="9582150" cy="5530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12999" y="311996"/>
            <a:ext cx="89408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互动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555" y="953770"/>
            <a:ext cx="10422255" cy="5307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12999" y="311996"/>
            <a:ext cx="89408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答题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135" y="833755"/>
            <a:ext cx="9820275" cy="5018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12999" y="311996"/>
            <a:ext cx="226568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答题</a:t>
            </a:r>
            <a:r>
              <a:rPr lang="zh-CN" altLang="en-US" sz="1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（结果展示）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20" y="1040130"/>
            <a:ext cx="10731500" cy="5478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12999" y="311996"/>
            <a:ext cx="203708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视频</a:t>
            </a:r>
            <a:r>
              <a:rPr lang="zh-CN" altLang="en-US" sz="1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（摄像头）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530" y="1122045"/>
            <a:ext cx="10648950" cy="5358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" y="998855"/>
            <a:ext cx="10622915" cy="5480050"/>
          </a:xfrm>
          <a:prstGeom prst="rect">
            <a:avLst/>
          </a:prstGeom>
        </p:spPr>
      </p:pic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12999" y="311996"/>
            <a:ext cx="236347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视频</a:t>
            </a:r>
            <a:r>
              <a:rPr lang="zh-CN" altLang="en-US" sz="1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（视频</a:t>
            </a:r>
            <a:r>
              <a:rPr lang="en-US" altLang="zh-CN" sz="1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图片）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12999" y="311996"/>
            <a:ext cx="226568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视频</a:t>
            </a:r>
            <a:r>
              <a:rPr lang="zh-CN" altLang="en-US" sz="1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（共享桌面）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" y="1082675"/>
            <a:ext cx="10918190" cy="5168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18052" y="3651"/>
            <a:ext cx="1155589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2400" dirty="0">
                <a:solidFill>
                  <a:schemeClr val="bg1">
                    <a:lumMod val="65000"/>
                  </a:schemeClr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直播客户端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384952" y="1050501"/>
            <a:ext cx="22926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C00000"/>
                </a:solidFill>
              </a:rPr>
              <a:t>ALL</a:t>
            </a:r>
            <a:r>
              <a:rPr kumimoji="1" lang="zh-CN" altLang="en-US" sz="5400" b="1" dirty="0">
                <a:solidFill>
                  <a:srgbClr val="C00000"/>
                </a:solidFill>
              </a:rPr>
              <a:t> </a:t>
            </a:r>
            <a:r>
              <a:rPr kumimoji="1" lang="en-US" altLang="zh-CN" sz="5400" b="1" dirty="0">
                <a:solidFill>
                  <a:srgbClr val="C00000"/>
                </a:solidFill>
              </a:rPr>
              <a:t>in</a:t>
            </a:r>
            <a:r>
              <a:rPr kumimoji="1" lang="zh-CN" altLang="en-US" sz="54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49" y="1168120"/>
            <a:ext cx="617395" cy="617395"/>
          </a:xfrm>
          <a:prstGeom prst="rect">
            <a:avLst/>
          </a:prstGeom>
        </p:spPr>
      </p:pic>
      <p:sp>
        <p:nvSpPr>
          <p:cNvPr id="12" name="右大括号 11"/>
          <p:cNvSpPr/>
          <p:nvPr/>
        </p:nvSpPr>
        <p:spPr>
          <a:xfrm rot="16200000">
            <a:off x="6088380" y="-2011680"/>
            <a:ext cx="296545" cy="8477250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2" name="组 32"/>
          <p:cNvGrpSpPr/>
          <p:nvPr/>
        </p:nvGrpSpPr>
        <p:grpSpPr>
          <a:xfrm>
            <a:off x="2418391" y="2765249"/>
            <a:ext cx="1870156" cy="3603010"/>
            <a:chOff x="695623" y="2347415"/>
            <a:chExt cx="1870156" cy="3603010"/>
          </a:xfrm>
        </p:grpSpPr>
        <p:sp>
          <p:nvSpPr>
            <p:cNvPr id="21" name="文本框 20"/>
            <p:cNvSpPr txBox="1"/>
            <p:nvPr/>
          </p:nvSpPr>
          <p:spPr>
            <a:xfrm>
              <a:off x="1006694" y="3008793"/>
              <a:ext cx="120396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rgbClr val="C00000"/>
                  </a:solidFill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教学课件</a:t>
              </a: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907632" y="3771298"/>
              <a:ext cx="14020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支持多种教学</a:t>
              </a:r>
            </a:p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文件格式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769838" y="4472505"/>
              <a:ext cx="17068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PPT,PDF,WORD</a:t>
              </a:r>
            </a:p>
            <a:p>
              <a:pPr algn="ctr"/>
              <a:r>
                <a:rPr kumimoji="1" lang="en-US" altLang="zh-CN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EXCEL,JPG</a:t>
              </a:r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，白板</a:t>
              </a:r>
            </a:p>
          </p:txBody>
        </p:sp>
        <p:sp>
          <p:nvSpPr>
            <p:cNvPr id="39" name="矩形 38"/>
            <p:cNvSpPr/>
            <p:nvPr/>
          </p:nvSpPr>
          <p:spPr>
            <a:xfrm>
              <a:off x="695623" y="2347415"/>
              <a:ext cx="1870156" cy="3603010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0" name="组 33"/>
          <p:cNvGrpSpPr/>
          <p:nvPr/>
        </p:nvGrpSpPr>
        <p:grpSpPr>
          <a:xfrm>
            <a:off x="4327800" y="2765249"/>
            <a:ext cx="1870156" cy="3603009"/>
            <a:chOff x="2688730" y="2347415"/>
            <a:chExt cx="1870156" cy="3603009"/>
          </a:xfrm>
        </p:grpSpPr>
        <p:sp>
          <p:nvSpPr>
            <p:cNvPr id="41" name="文本框 40"/>
            <p:cNvSpPr txBox="1"/>
            <p:nvPr/>
          </p:nvSpPr>
          <p:spPr>
            <a:xfrm>
              <a:off x="3277098" y="3013050"/>
              <a:ext cx="69342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rgbClr val="C00000"/>
                  </a:solidFill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板书</a:t>
              </a: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3329171" y="3775165"/>
              <a:ext cx="589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画笔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3329176" y="4373679"/>
              <a:ext cx="589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标注</a:t>
              </a: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3329176" y="4972193"/>
              <a:ext cx="589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文本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2688730" y="2347415"/>
              <a:ext cx="1870156" cy="3603009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6" name="组 34"/>
          <p:cNvGrpSpPr/>
          <p:nvPr/>
        </p:nvGrpSpPr>
        <p:grpSpPr>
          <a:xfrm>
            <a:off x="6237209" y="2765249"/>
            <a:ext cx="1870156" cy="3603009"/>
            <a:chOff x="4654788" y="2347415"/>
            <a:chExt cx="1870156" cy="3603009"/>
          </a:xfrm>
        </p:grpSpPr>
        <p:sp>
          <p:nvSpPr>
            <p:cNvPr id="55" name="文本框 54"/>
            <p:cNvSpPr txBox="1"/>
            <p:nvPr/>
          </p:nvSpPr>
          <p:spPr>
            <a:xfrm>
              <a:off x="5246650" y="3008793"/>
              <a:ext cx="69342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rgbClr val="C00000"/>
                  </a:solidFill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互动</a:t>
              </a: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5095524" y="3771298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即时聊天</a:t>
              </a: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5086237" y="4373679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用户列表</a:t>
              </a:r>
            </a:p>
          </p:txBody>
        </p:sp>
        <p:sp>
          <p:nvSpPr>
            <p:cNvPr id="60" name="矩形 59"/>
            <p:cNvSpPr/>
            <p:nvPr/>
          </p:nvSpPr>
          <p:spPr>
            <a:xfrm>
              <a:off x="4654788" y="2347415"/>
              <a:ext cx="1870156" cy="3603009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5091317" y="4971214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在线答题</a:t>
              </a:r>
            </a:p>
          </p:txBody>
        </p:sp>
      </p:grpSp>
      <p:grpSp>
        <p:nvGrpSpPr>
          <p:cNvPr id="62" name="组 35"/>
          <p:cNvGrpSpPr/>
          <p:nvPr/>
        </p:nvGrpSpPr>
        <p:grpSpPr>
          <a:xfrm>
            <a:off x="8146618" y="2765249"/>
            <a:ext cx="1870156" cy="3603009"/>
            <a:chOff x="6384080" y="2347415"/>
            <a:chExt cx="1870156" cy="3603009"/>
          </a:xfrm>
        </p:grpSpPr>
        <p:sp>
          <p:nvSpPr>
            <p:cNvPr id="63" name="文本框 62"/>
            <p:cNvSpPr txBox="1"/>
            <p:nvPr/>
          </p:nvSpPr>
          <p:spPr>
            <a:xfrm>
              <a:off x="6972449" y="3008793"/>
              <a:ext cx="69342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000" b="1">
                  <a:solidFill>
                    <a:srgbClr val="C00000"/>
                  </a:solidFill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视频</a:t>
              </a: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6922920" y="3771298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摄像头</a:t>
              </a:r>
            </a:p>
          </p:txBody>
        </p:sp>
        <p:sp>
          <p:nvSpPr>
            <p:cNvPr id="65" name="矩形 64"/>
            <p:cNvSpPr/>
            <p:nvPr/>
          </p:nvSpPr>
          <p:spPr>
            <a:xfrm>
              <a:off x="6384080" y="2347415"/>
              <a:ext cx="1870156" cy="3603009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6821320" y="4373679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桌面共享</a:t>
              </a: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6821320" y="4971849"/>
              <a:ext cx="1097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视频</a:t>
              </a:r>
              <a:r>
                <a:rPr kumimoji="1" lang="en-US" altLang="zh-CN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/</a:t>
              </a:r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图片</a:t>
              </a:r>
            </a:p>
          </p:txBody>
        </p:sp>
      </p:grpSp>
      <p:sp>
        <p:nvSpPr>
          <p:cNvPr id="68" name="椭圆 67"/>
          <p:cNvSpPr/>
          <p:nvPr/>
        </p:nvSpPr>
        <p:spPr>
          <a:xfrm>
            <a:off x="3131745" y="2543525"/>
            <a:ext cx="443448" cy="4434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/>
              <a:t>1</a:t>
            </a:r>
            <a:endParaRPr kumimoji="1" lang="zh-CN" altLang="en-US" b="1" dirty="0"/>
          </a:p>
        </p:txBody>
      </p:sp>
      <p:sp>
        <p:nvSpPr>
          <p:cNvPr id="69" name="椭圆 68"/>
          <p:cNvSpPr/>
          <p:nvPr/>
        </p:nvSpPr>
        <p:spPr>
          <a:xfrm>
            <a:off x="5041154" y="2543525"/>
            <a:ext cx="443448" cy="4434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/>
              <a:t>2</a:t>
            </a:r>
            <a:endParaRPr kumimoji="1" lang="zh-CN" altLang="en-US" b="1" dirty="0"/>
          </a:p>
        </p:txBody>
      </p:sp>
      <p:sp>
        <p:nvSpPr>
          <p:cNvPr id="70" name="椭圆 69"/>
          <p:cNvSpPr/>
          <p:nvPr/>
        </p:nvSpPr>
        <p:spPr>
          <a:xfrm>
            <a:off x="6950563" y="2543525"/>
            <a:ext cx="443448" cy="4434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3</a:t>
            </a:r>
            <a:endParaRPr kumimoji="1" lang="zh-CN" altLang="en-US" b="1" dirty="0"/>
          </a:p>
        </p:txBody>
      </p:sp>
      <p:sp>
        <p:nvSpPr>
          <p:cNvPr id="71" name="椭圆 70"/>
          <p:cNvSpPr/>
          <p:nvPr/>
        </p:nvSpPr>
        <p:spPr>
          <a:xfrm>
            <a:off x="8859972" y="2543525"/>
            <a:ext cx="443448" cy="4434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4</a:t>
            </a:r>
            <a:endParaRPr kumimoji="1" lang="zh-CN" altLang="en-US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CN" sz="4800" b="1" dirty="0">
                <a:solidFill>
                  <a:schemeClr val="bg1"/>
                </a:solidFill>
                <a:latin typeface="Lantinghei SC Demibold" charset="-122"/>
                <a:ea typeface="Lantinghei SC Demibold" charset="-122"/>
                <a:cs typeface="Lantinghei SC Demibold" charset="-122"/>
              </a:rPr>
              <a:t>3.</a:t>
            </a:r>
            <a:r>
              <a:rPr kumimoji="1" lang="zh-CN" altLang="en-US" sz="4800" b="1" dirty="0">
                <a:solidFill>
                  <a:schemeClr val="bg1"/>
                </a:solidFill>
                <a:latin typeface="Lantinghei SC Demibold" charset="-122"/>
                <a:ea typeface="Lantinghei SC Demibold" charset="-122"/>
                <a:cs typeface="Lantinghei SC Demibold" charset="-122"/>
              </a:rPr>
              <a:t> 直播客户端如何用？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537845" y="413385"/>
            <a:ext cx="1111567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进入直播平台界面后，点击开始直播按钮 或 左上角直播间名称区域后，都可以为本次直播设定标题和简介。</a:t>
            </a:r>
            <a:endParaRPr kumimoji="1" lang="zh-CN" altLang="en-US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indent="0">
              <a:lnSpc>
                <a:spcPct val="200000"/>
              </a:lnSpc>
              <a:buFont typeface="+mj-lt"/>
              <a:buNone/>
            </a:pPr>
            <a:endParaRPr kumimoji="1" lang="zh-CN" altLang="en-US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8052" y="-205899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创建</a:t>
            </a:r>
            <a:r>
              <a:rPr lang="en-US" altLang="zh-CN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修改 直播间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220" y="1924050"/>
            <a:ext cx="8083550" cy="46609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804910" y="1200150"/>
            <a:ext cx="306895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点击开始直播按钮后，输入完标题简介，点击创建直播即可开始直播。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点击左直播间名称只能进行编辑信息后，需要点击开始直播按钮才可以进行直播。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直播间标题信息可以在直播中进行修改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134071" y="1004104"/>
            <a:ext cx="10228694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zh-CN" sz="2000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5</a:t>
            </a:r>
            <a:r>
              <a:rPr kumimoji="1" lang="zh-CN" altLang="en-US" sz="2000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块主要内容：</a:t>
            </a:r>
            <a:endParaRPr kumimoji="1" lang="en-US" altLang="zh-CN" sz="2000" dirty="0">
              <a:solidFill>
                <a:srgbClr val="C00000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800" b="1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 </a:t>
            </a:r>
            <a:r>
              <a:rPr kumimoji="1" lang="zh-CN" altLang="en-US" sz="2400" b="1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如何安装启动软件 ？</a:t>
            </a:r>
            <a:endParaRPr kumimoji="1" lang="en-US" altLang="zh-CN" sz="2400" b="1" dirty="0">
              <a:solidFill>
                <a:srgbClr val="C00000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 超星直播客户端里有什么 ？</a:t>
            </a:r>
            <a:endParaRPr kumimoji="1" lang="en-US" altLang="zh-CN" sz="2400" b="1" dirty="0">
              <a:solidFill>
                <a:srgbClr val="C00000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 直播客户端如何使用？</a:t>
            </a:r>
            <a:endParaRPr kumimoji="1" lang="en-US" altLang="zh-CN" sz="2400" dirty="0">
              <a:solidFill>
                <a:srgbClr val="C00000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 如何保证直播质量？</a:t>
            </a:r>
          </a:p>
          <a:p>
            <a:pPr indent="0">
              <a:lnSpc>
                <a:spcPct val="200000"/>
              </a:lnSpc>
              <a:buFont typeface="+mj-lt"/>
              <a:buNone/>
            </a:pPr>
            <a:endParaRPr kumimoji="1" lang="zh-CN" altLang="en-US" sz="2400" b="1" dirty="0">
              <a:solidFill>
                <a:srgbClr val="C00000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45283" y="0"/>
            <a:ext cx="11005741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ntinghei SC Demibold" charset="-122"/>
                <a:ea typeface="Lantinghei SC Demibold" charset="-122"/>
                <a:cs typeface="Lantinghei SC Demibold" charset="-122"/>
              </a:rPr>
              <a:t>目录</a:t>
            </a:r>
            <a:endParaRPr lang="en-US" altLang="zh-CN" sz="2800" b="1" dirty="0">
              <a:solidFill>
                <a:schemeClr val="tx1">
                  <a:lumMod val="50000"/>
                  <a:lumOff val="50000"/>
                </a:schemeClr>
              </a:solidFill>
              <a:latin typeface="Lantinghei SC Demibold" charset="-122"/>
              <a:ea typeface="Lantinghei SC Demibold" charset="-122"/>
              <a:cs typeface="Lantinghei SC Demibold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537845" y="356235"/>
            <a:ext cx="111156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点击左侧文档列表区域的 添加 ，即可讲电脑内的课件进行上传展示。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18052" y="-205899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上传</a:t>
            </a:r>
            <a:r>
              <a:rPr lang="en-US" altLang="zh-CN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共享 讲义课件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164320" y="1258570"/>
            <a:ext cx="285940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单个文件大小不能超过</a:t>
            </a:r>
            <a:r>
              <a:rPr kumimoji="1" lang="en-US" altLang="zh-CN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200MB</a:t>
            </a:r>
            <a:endParaRPr kumimoji="1" lang="zh-CN" altLang="en-US" dirty="0">
              <a:solidFill>
                <a:srgbClr val="FF0000"/>
              </a:solidFill>
              <a:latin typeface="Lantinghei SC Extralight" charset="-122"/>
              <a:ea typeface="Lantinghei SC Extralight" charset="-122"/>
              <a:cs typeface="Lantinghei SC Extralight" charset="-122"/>
              <a:sym typeface="+mn-ea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en-US" altLang="zh-CN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PPT</a:t>
            </a: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动画目前尚未支持，会导致动画内容显示错误。建议上传</a:t>
            </a:r>
            <a:r>
              <a:rPr kumimoji="1" lang="en-US" altLang="zh-CN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PDF</a:t>
            </a: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文件作为教学使用。</a:t>
            </a:r>
          </a:p>
          <a:p>
            <a:pPr lvl="1" indent="0">
              <a:lnSpc>
                <a:spcPct val="200000"/>
              </a:lnSpc>
              <a:buFont typeface="Wingdings" panose="05000000000000000000" pitchFamily="2" charset="2"/>
              <a:buNone/>
            </a:pPr>
            <a:endParaRPr kumimoji="1" lang="zh-CN" altLang="en-US" dirty="0">
              <a:solidFill>
                <a:srgbClr val="FF0000"/>
              </a:solidFill>
              <a:latin typeface="Lantinghei SC Extralight" charset="-122"/>
              <a:ea typeface="Lantinghei SC Extralight" charset="-122"/>
              <a:cs typeface="Lantinghei SC Extralight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05" y="1186180"/>
            <a:ext cx="8108950" cy="466725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967105" y="2782570"/>
            <a:ext cx="1362075" cy="43624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18052" y="-205899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上传</a:t>
            </a:r>
            <a:r>
              <a:rPr lang="en-US" altLang="zh-CN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共享 讲义课件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755" y="1733550"/>
            <a:ext cx="8522335" cy="49136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115695" y="3630295"/>
            <a:ext cx="1762125" cy="89281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4" name="肘形连接符 13"/>
          <p:cNvCxnSpPr/>
          <p:nvPr/>
        </p:nvCxnSpPr>
        <p:spPr>
          <a:xfrm>
            <a:off x="2724785" y="4075430"/>
            <a:ext cx="1995805" cy="3175"/>
          </a:xfrm>
          <a:prstGeom prst="bentConnector2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37845" y="403860"/>
            <a:ext cx="1111567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0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上传后点击左侧文档列表内的文件即可给用户共享该文档内容。可以根据讲课内容进行文档的翻页展示</a:t>
            </a:r>
          </a:p>
        </p:txBody>
      </p:sp>
      <p:sp>
        <p:nvSpPr>
          <p:cNvPr id="7" name="矩形 6"/>
          <p:cNvSpPr/>
          <p:nvPr/>
        </p:nvSpPr>
        <p:spPr>
          <a:xfrm>
            <a:off x="7164705" y="3255645"/>
            <a:ext cx="598170" cy="69596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877820" y="5396865"/>
            <a:ext cx="4885690" cy="105029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18052" y="-205899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板书工具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37845" y="375285"/>
            <a:ext cx="111156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共享文档画面中，支持教师可以随时添加板书。</a:t>
            </a: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画笔</a:t>
            </a:r>
            <a:r>
              <a:rPr kumimoji="1" lang="en-US" altLang="zh-CN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/</a:t>
            </a: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标记</a:t>
            </a:r>
            <a:r>
              <a:rPr kumimoji="1" lang="en-US" altLang="zh-CN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/</a:t>
            </a: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文字</a:t>
            </a:r>
            <a:r>
              <a:rPr kumimoji="1" lang="en-US" altLang="zh-CN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/</a:t>
            </a: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清除 等操作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240155"/>
            <a:ext cx="10215245" cy="540639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596515" y="5367655"/>
            <a:ext cx="3004820" cy="38925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8" name="肘形连接符 7"/>
          <p:cNvCxnSpPr/>
          <p:nvPr/>
        </p:nvCxnSpPr>
        <p:spPr>
          <a:xfrm flipV="1">
            <a:off x="2746375" y="2585085"/>
            <a:ext cx="2854960" cy="2782570"/>
          </a:xfrm>
          <a:prstGeom prst="bentConnector3">
            <a:avLst>
              <a:gd name="adj1" fmla="val 934"/>
            </a:avLst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肘形连接符 8"/>
          <p:cNvCxnSpPr/>
          <p:nvPr/>
        </p:nvCxnSpPr>
        <p:spPr>
          <a:xfrm flipV="1">
            <a:off x="2983865" y="3423285"/>
            <a:ext cx="3707130" cy="1944370"/>
          </a:xfrm>
          <a:prstGeom prst="bentConnector3">
            <a:avLst>
              <a:gd name="adj1" fmla="val 1027"/>
            </a:avLst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肘形连接符 9"/>
          <p:cNvCxnSpPr/>
          <p:nvPr/>
        </p:nvCxnSpPr>
        <p:spPr>
          <a:xfrm flipV="1">
            <a:off x="3655060" y="4824730"/>
            <a:ext cx="1525905" cy="542925"/>
          </a:xfrm>
          <a:prstGeom prst="bentConnector3">
            <a:avLst>
              <a:gd name="adj1" fmla="val 873"/>
            </a:avLst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18052" y="-205899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互动区域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37845" y="375285"/>
            <a:ext cx="111156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互动支持：聊天</a:t>
            </a:r>
            <a:r>
              <a:rPr kumimoji="1" lang="en-US" altLang="zh-CN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/</a:t>
            </a: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用户列表</a:t>
            </a:r>
            <a:r>
              <a:rPr kumimoji="1" lang="en-US" altLang="zh-CN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/</a:t>
            </a: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答题</a:t>
            </a:r>
            <a:r>
              <a:rPr kumimoji="1" lang="en-US" altLang="zh-CN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/</a:t>
            </a: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广播</a:t>
            </a:r>
            <a:r>
              <a:rPr kumimoji="1" lang="en-US" altLang="zh-CN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/</a:t>
            </a: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我的直播记录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95" y="1205230"/>
            <a:ext cx="9425305" cy="542163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219440" y="1490345"/>
            <a:ext cx="2358390" cy="189674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18052" y="-205899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视频画面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37845" y="375285"/>
            <a:ext cx="111156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视频画面支持展示 </a:t>
            </a: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摄像头画面</a:t>
            </a:r>
            <a:r>
              <a:rPr kumimoji="1" lang="en-US" altLang="zh-CN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/</a:t>
            </a: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图片</a:t>
            </a:r>
            <a:r>
              <a:rPr kumimoji="1" lang="en-US" altLang="zh-CN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/</a:t>
            </a: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视频</a:t>
            </a:r>
            <a:r>
              <a:rPr kumimoji="1" lang="en-US" altLang="zh-CN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/</a:t>
            </a: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共享桌面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190" y="1104900"/>
            <a:ext cx="9791700" cy="559498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30250" y="2426970"/>
            <a:ext cx="1470025" cy="154178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18052" y="-205899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直播分享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37845" y="375285"/>
            <a:ext cx="111156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进入直播后可以分享本次直播的观看地址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37540" y="1444625"/>
            <a:ext cx="1053592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 点击分享按钮后弹框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endParaRPr kumimoji="1" lang="zh-CN" altLang="en-US" dirty="0">
              <a:solidFill>
                <a:srgbClr val="FF0000"/>
              </a:solidFill>
              <a:latin typeface="Lantinghei SC Extralight" charset="-122"/>
              <a:ea typeface="Lantinghei SC Extralight" charset="-122"/>
              <a:cs typeface="Lantinghei SC Extralight" charset="-122"/>
              <a:sym typeface="+mn-ea"/>
            </a:endParaRPr>
          </a:p>
          <a:p>
            <a:pPr lvl="1" indent="0">
              <a:lnSpc>
                <a:spcPct val="200000"/>
              </a:lnSpc>
              <a:buFont typeface="Wingdings" panose="05000000000000000000" pitchFamily="2" charset="2"/>
              <a:buNone/>
            </a:pPr>
            <a:endParaRPr kumimoji="1" lang="zh-CN" altLang="en-US" dirty="0">
              <a:solidFill>
                <a:srgbClr val="FF0000"/>
              </a:solidFill>
              <a:latin typeface="Lantinghei SC Extralight" charset="-122"/>
              <a:ea typeface="Lantinghei SC Extralight" charset="-122"/>
              <a:cs typeface="Lantinghei SC Extralight" charset="-122"/>
              <a:sym typeface="+mn-ea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邀请码：观看者在学习通内输入该邀请码即可进入到直播间进行观看。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二维码：观看者在学习通使用扫一扫，扫描分享出来的二维码后即可进进入到直播间进行观看。每场直播只有1个唯一的二维码。 （二维码需要手动截图后，发给观看者）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邀请链接：该链接可以在学习通内打开或者电脑端打开进行观看。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如果在直播结束后，扫描该二维码即可观看本次直播的回放视频。  </a:t>
            </a:r>
          </a:p>
          <a:p>
            <a:pPr lvl="1" indent="0">
              <a:lnSpc>
                <a:spcPct val="200000"/>
              </a:lnSpc>
              <a:buFont typeface="Wingdings" panose="05000000000000000000" pitchFamily="2" charset="2"/>
              <a:buNone/>
            </a:pPr>
            <a:endParaRPr kumimoji="1" lang="zh-CN" altLang="en-US" dirty="0">
              <a:solidFill>
                <a:srgbClr val="FF0000"/>
              </a:solidFill>
              <a:latin typeface="Lantinghei SC Extralight" charset="-122"/>
              <a:ea typeface="Lantinghei SC Extralight" charset="-122"/>
              <a:cs typeface="Lantinghei SC Extralight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660" y="1205230"/>
            <a:ext cx="2701925" cy="181483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080" y="1245870"/>
            <a:ext cx="8313420" cy="47967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810885" y="1245870"/>
            <a:ext cx="2683510" cy="199580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18052" y="50006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直播分享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（如图）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18052" y="-205899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直播记录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28320" y="451485"/>
            <a:ext cx="1111567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直播结束时，需要点击 结束直播 按钮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课程结束时，需要点击 结束直播 按钮 进行关闭本场直播，关闭前还需要是否进行本场直播是否允许回放的操作。</a:t>
            </a:r>
          </a:p>
          <a:p>
            <a:pPr indent="0">
              <a:lnSpc>
                <a:spcPct val="200000"/>
              </a:lnSpc>
              <a:buFont typeface="+mj-lt"/>
              <a:buNone/>
            </a:pPr>
            <a:r>
              <a:rPr kumimoji="1" lang="en-US" altLang="zh-CN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3.</a:t>
            </a: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我的历史直播记录可以在互动功能区域内 更多</a:t>
            </a:r>
            <a:r>
              <a:rPr kumimoji="1" lang="en-US" altLang="zh-CN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--</a:t>
            </a:r>
            <a:r>
              <a:rPr kumimoji="1" lang="zh-CN" altLang="en-US" sz="2400" b="1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我的 模块内查看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28320" y="4001135"/>
            <a:ext cx="1053592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如果直播结束后设置了不允许回放。则该视频用户无法进行回放。</a:t>
            </a:r>
          </a:p>
          <a:p>
            <a:pPr lvl="1" indent="0">
              <a:lnSpc>
                <a:spcPct val="200000"/>
              </a:lnSpc>
              <a:buFont typeface="Wingdings" panose="05000000000000000000" pitchFamily="2" charset="2"/>
              <a:buNone/>
            </a:pPr>
            <a:endParaRPr kumimoji="1" lang="zh-CN" altLang="en-US" dirty="0">
              <a:solidFill>
                <a:srgbClr val="FF0000"/>
              </a:solidFill>
              <a:latin typeface="Lantinghei SC Extralight" charset="-122"/>
              <a:ea typeface="Lantinghei SC Extralight" charset="-122"/>
              <a:cs typeface="Lantinghei SC Extralight" charset="-122"/>
              <a:sym typeface="+mn-ea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  <a:sym typeface="+mn-ea"/>
              </a:rPr>
              <a:t>如果在直播结束后，扫描该二维码即可观看本次直播的回放视频。  </a:t>
            </a:r>
          </a:p>
          <a:p>
            <a:pPr lvl="1" indent="0">
              <a:lnSpc>
                <a:spcPct val="200000"/>
              </a:lnSpc>
              <a:buFont typeface="Wingdings" panose="05000000000000000000" pitchFamily="2" charset="2"/>
              <a:buNone/>
            </a:pPr>
            <a:endParaRPr kumimoji="1" lang="zh-CN" altLang="en-US" dirty="0">
              <a:solidFill>
                <a:srgbClr val="FF0000"/>
              </a:solidFill>
              <a:latin typeface="Lantinghei SC Extralight" charset="-122"/>
              <a:ea typeface="Lantinghei SC Extralight" charset="-122"/>
              <a:cs typeface="Lantinghei SC Extralight" charset="-122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318052" y="50006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直播记录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（如图）</a:t>
            </a:r>
          </a:p>
        </p:txBody>
      </p:sp>
      <p:pic>
        <p:nvPicPr>
          <p:cNvPr id="2" name="内容占位符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0430" y="917575"/>
            <a:ext cx="9112885" cy="525970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193540" y="2834640"/>
            <a:ext cx="2526665" cy="175895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647305" y="1304925"/>
            <a:ext cx="2526665" cy="457136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CN" sz="4800" b="1" dirty="0">
                <a:solidFill>
                  <a:schemeClr val="bg1"/>
                </a:solidFill>
                <a:latin typeface="Lantinghei SC Demibold" charset="-122"/>
                <a:ea typeface="Lantinghei SC Demibold" charset="-122"/>
                <a:cs typeface="Lantinghei SC Demibold" charset="-122"/>
              </a:rPr>
              <a:t>4.</a:t>
            </a:r>
            <a:r>
              <a:rPr kumimoji="1" lang="zh-CN" altLang="en-US" sz="4800" b="1" dirty="0">
                <a:solidFill>
                  <a:schemeClr val="bg1"/>
                </a:solidFill>
                <a:latin typeface="Lantinghei SC Demibold" charset="-122"/>
                <a:ea typeface="Lantinghei SC Demibold" charset="-122"/>
                <a:cs typeface="Lantinghei SC Demibold" charset="-122"/>
              </a:rPr>
              <a:t> 如何保证直播质量？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kumimoji="1" lang="en-US" altLang="zh-CN" sz="4800" b="1" dirty="0">
                <a:solidFill>
                  <a:schemeClr val="bg1"/>
                </a:solidFill>
                <a:latin typeface="Lantinghei SC Demibold" charset="-122"/>
                <a:ea typeface="Lantinghei SC Demibold" charset="-122"/>
                <a:cs typeface="Lantinghei SC Demibold" charset="-122"/>
              </a:rPr>
              <a:t>1.</a:t>
            </a:r>
            <a:r>
              <a:rPr kumimoji="1" lang="zh-CN" altLang="en-US" sz="4800" b="1" dirty="0">
                <a:solidFill>
                  <a:schemeClr val="bg1"/>
                </a:solidFill>
                <a:latin typeface="Lantinghei SC Demibold" charset="-122"/>
                <a:ea typeface="Lantinghei SC Demibold" charset="-122"/>
                <a:cs typeface="Lantinghei SC Demibold" charset="-122"/>
              </a:rPr>
              <a:t> 如何安装启动软件？</a:t>
            </a:r>
            <a:endParaRPr kumimoji="1" lang="en-US" altLang="zh-CN" sz="4800" b="1" dirty="0">
              <a:solidFill>
                <a:schemeClr val="bg1"/>
              </a:solidFill>
              <a:latin typeface="Lantinghei SC Demibold" charset="-122"/>
              <a:ea typeface="Lantinghei SC Demibold" charset="-122"/>
              <a:cs typeface="Lantinghei SC Demibold" charset="-122"/>
            </a:endParaRPr>
          </a:p>
          <a:p>
            <a:pPr algn="ctr">
              <a:lnSpc>
                <a:spcPct val="200000"/>
              </a:lnSpc>
            </a:pPr>
            <a:endParaRPr kumimoji="1" lang="zh-CN" altLang="en-US" sz="2000" dirty="0">
              <a:solidFill>
                <a:schemeClr val="bg1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134071" y="1004104"/>
            <a:ext cx="10228694" cy="4646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2800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直播课程怎么做？</a:t>
            </a:r>
            <a:endParaRPr kumimoji="1" lang="en-US" altLang="zh-CN" sz="2800" dirty="0">
              <a:solidFill>
                <a:srgbClr val="C00000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设备</a:t>
            </a:r>
            <a:endParaRPr kumimoji="1" lang="en-US" altLang="zh-CN" sz="2400" b="1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标准：摄像头，麦克风，良好的网络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课件文件</a:t>
            </a:r>
            <a:endParaRPr kumimoji="1" lang="en-US" altLang="zh-CN" sz="2400" b="1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课件：完整清晰的教学文档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课堂互动</a:t>
            </a:r>
            <a:endParaRPr kumimoji="1" lang="en-US" altLang="zh-CN" sz="2400" b="1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流程：（</a:t>
            </a:r>
            <a:r>
              <a:rPr kumimoji="1" lang="en-US" altLang="zh-CN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1</a:t>
            </a: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）课堂答疑、 （</a:t>
            </a:r>
            <a:r>
              <a:rPr kumimoji="1" lang="en-US" altLang="zh-CN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2</a:t>
            </a: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）课堂互动、 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8052" y="3651"/>
            <a:ext cx="1155589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2400">
                <a:solidFill>
                  <a:schemeClr val="bg1">
                    <a:lumMod val="65000"/>
                  </a:schemeClr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直播辅助准备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318052" y="50006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直播设置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（如图）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4895" y="1095375"/>
            <a:ext cx="8797290" cy="508190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144230" y="1004104"/>
            <a:ext cx="10507469" cy="3661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2000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第一步：麦克风</a:t>
            </a:r>
            <a:endParaRPr kumimoji="1" lang="en-US" altLang="zh-CN" sz="2000" dirty="0">
              <a:solidFill>
                <a:srgbClr val="C00000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>
              <a:lnSpc>
                <a:spcPct val="200000"/>
              </a:lnSpc>
            </a:pPr>
            <a:r>
              <a:rPr kumimoji="1" lang="zh-CN" altLang="en-US" sz="16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会碰到哪些问题？</a:t>
            </a:r>
            <a:endParaRPr kumimoji="1" lang="en-US" altLang="zh-CN" sz="1600" b="1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若杀毒软件（如</a:t>
            </a:r>
            <a:r>
              <a:rPr kumimoji="1" lang="en-US" altLang="zh-CN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360</a:t>
            </a: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卫士，百度卫士等）弹出提示信息，请选择</a:t>
            </a:r>
            <a:r>
              <a:rPr kumimoji="1" lang="en-US" altLang="zh-CN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“</a:t>
            </a: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允许</a:t>
            </a:r>
            <a:r>
              <a:rPr kumimoji="1" lang="en-US" altLang="zh-CN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”</a:t>
            </a: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确认麦克风已链接并开启。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确认麦克风音量已调整到最大。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重新插拔麦克风或者更换麦克风插口。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尝试重启电脑。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18052" y="3651"/>
            <a:ext cx="1155589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2400" dirty="0">
                <a:solidFill>
                  <a:schemeClr val="bg1">
                    <a:lumMod val="65000"/>
                  </a:schemeClr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设备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144230" y="1004104"/>
            <a:ext cx="10507469" cy="3661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2000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第二步：视频</a:t>
            </a:r>
            <a:endParaRPr kumimoji="1" lang="en-US" altLang="zh-CN" sz="2000" dirty="0">
              <a:solidFill>
                <a:srgbClr val="C00000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>
              <a:lnSpc>
                <a:spcPct val="200000"/>
              </a:lnSpc>
            </a:pPr>
            <a:r>
              <a:rPr kumimoji="1" lang="zh-CN" altLang="en-US" sz="16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会碰到哪些问题？</a:t>
            </a:r>
            <a:endParaRPr kumimoji="1" lang="en-US" altLang="zh-CN" sz="1600" b="1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若杀毒软件（如</a:t>
            </a:r>
            <a:r>
              <a:rPr kumimoji="1" lang="en-US" altLang="zh-CN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360</a:t>
            </a: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卫士，百度卫士等）弹出提示信息，请选择</a:t>
            </a:r>
            <a:r>
              <a:rPr kumimoji="1" lang="en-US" altLang="zh-CN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“</a:t>
            </a: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允许</a:t>
            </a:r>
            <a:r>
              <a:rPr kumimoji="1" lang="en-US" altLang="zh-CN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”</a:t>
            </a: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确认摄像头已链接并开启。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确认摄像头没有被其他程序占用。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重新插拔摄像头或者更摄像头插口。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尝试重启电脑。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18052" y="3651"/>
            <a:ext cx="1155589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2400" dirty="0">
                <a:solidFill>
                  <a:schemeClr val="bg1">
                    <a:lumMod val="65000"/>
                  </a:schemeClr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设备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144230" y="1004104"/>
            <a:ext cx="10507469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2000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第三步：网络</a:t>
            </a:r>
            <a:endParaRPr kumimoji="1" lang="en-US" altLang="zh-CN" sz="2000" dirty="0">
              <a:solidFill>
                <a:srgbClr val="C00000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>
              <a:lnSpc>
                <a:spcPct val="200000"/>
              </a:lnSpc>
            </a:pPr>
            <a:r>
              <a:rPr kumimoji="1" lang="zh-CN" altLang="en-US" sz="16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会碰到哪些问题？</a:t>
            </a:r>
            <a:endParaRPr kumimoji="1" lang="en-US" altLang="zh-CN" sz="1600" b="1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建议使用有线网络，比无限网络</a:t>
            </a:r>
            <a:r>
              <a:rPr kumimoji="1" lang="en-US" altLang="zh-CN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WIFI</a:t>
            </a: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更加稳定流畅。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网络高峰时段可能出现视频音频卡顿，客户端掉线等情况。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ea"/>
              <a:buAutoNum type="circleNumDbPlai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如果网络波动大出现异常，建议您降低视频分辨率，如果用户反应卡顿，建议降低画面分辨率至</a:t>
            </a:r>
            <a:r>
              <a:rPr kumimoji="1" lang="en-US" altLang="zh-CN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800X600</a:t>
            </a: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以下。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indent="0">
              <a:lnSpc>
                <a:spcPct val="200000"/>
              </a:lnSpc>
              <a:buFont typeface="+mj-ea"/>
              <a:buNone/>
            </a:pPr>
            <a:endParaRPr kumimoji="1" lang="zh-CN" altLang="en-US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8052" y="3651"/>
            <a:ext cx="1155589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2400" dirty="0">
                <a:solidFill>
                  <a:schemeClr val="bg1">
                    <a:lumMod val="65000"/>
                  </a:schemeClr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设备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921981" y="604689"/>
            <a:ext cx="10228694" cy="575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电脑打开任意浏览器，输入网址http://s1.ananas.chaoxing.com/download/cxlive.exe 即可下载直播客户端安装程序。</a:t>
            </a: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双击下载的客户端文件 </a:t>
            </a:r>
            <a:r>
              <a:rPr kumimoji="1" lang="en-US" altLang="zh-CN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cxlive        </a:t>
            </a: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按照引导流程即可完成安装</a:t>
            </a:r>
            <a:endParaRPr kumimoji="1" lang="en-US" altLang="zh-CN" sz="2400" b="1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sz="1600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目前只能在windows电脑系统上可以使用安装（苹果电脑无法使用该客户端）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sz="1600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安装失败，可能需要先关闭部分杀毒软件（例如：</a:t>
            </a:r>
            <a:r>
              <a:rPr kumimoji="1" lang="en-US" altLang="zh-CN" sz="1600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360</a:t>
            </a:r>
            <a:r>
              <a:rPr kumimoji="1" lang="zh-CN" altLang="en-US" sz="1600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等）</a:t>
            </a:r>
          </a:p>
          <a:p>
            <a:pPr lvl="1" indent="0">
              <a:lnSpc>
                <a:spcPct val="200000"/>
              </a:lnSpc>
              <a:buFont typeface="Wingdings" panose="05000000000000000000" pitchFamily="2" charset="2"/>
              <a:buNone/>
            </a:pPr>
            <a:endParaRPr kumimoji="1" lang="zh-CN" altLang="en-US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安装完毕后点击桌面上 超星直播客户端       即可启动     </a:t>
            </a:r>
            <a:endParaRPr kumimoji="1" lang="en-US" altLang="zh-CN" sz="2400" b="1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sz="1600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如过启动后提示客户端更新，点击更新即可完成客户端升级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18052" y="3651"/>
            <a:ext cx="1155589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安装/启动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335" y="2781300"/>
            <a:ext cx="735965" cy="8140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345" y="4930140"/>
            <a:ext cx="743585" cy="9175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537845" y="584835"/>
            <a:ext cx="11115675" cy="673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kumimoji="1" lang="zh-CN" altLang="en-US" sz="2400" b="1" dirty="0">
                <a:latin typeface="Lantinghei SC Extralight" charset="-122"/>
                <a:ea typeface="Lantinghei SC Extralight" charset="-122"/>
                <a:cs typeface="Lantinghei SC Extralight" charset="-122"/>
              </a:rPr>
              <a:t>运行电脑上的 超星直播客户端 后，需要使用学习通扫码功能进行登录。</a:t>
            </a:r>
          </a:p>
          <a:p>
            <a:pPr indent="0">
              <a:lnSpc>
                <a:spcPct val="200000"/>
              </a:lnSpc>
              <a:buFont typeface="+mj-lt"/>
              <a:buNone/>
            </a:pP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indent="0">
              <a:lnSpc>
                <a:spcPct val="200000"/>
              </a:lnSpc>
              <a:buFont typeface="+mj-lt"/>
              <a:buNone/>
            </a:pP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indent="0">
              <a:lnSpc>
                <a:spcPct val="200000"/>
              </a:lnSpc>
              <a:buFont typeface="+mj-lt"/>
              <a:buNone/>
            </a:pP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indent="0">
              <a:lnSpc>
                <a:spcPct val="200000"/>
              </a:lnSpc>
              <a:buFont typeface="+mj-lt"/>
              <a:buNone/>
            </a:pP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indent="0">
              <a:lnSpc>
                <a:spcPct val="200000"/>
              </a:lnSpc>
              <a:buFont typeface="+mj-lt"/>
              <a:buNone/>
            </a:pPr>
            <a:endParaRPr kumimoji="1" lang="en-US" altLang="zh-CN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indent="0">
              <a:lnSpc>
                <a:spcPct val="200000"/>
              </a:lnSpc>
              <a:buFont typeface="+mj-lt"/>
              <a:buNone/>
            </a:pPr>
            <a:endParaRPr kumimoji="1" lang="en-US" altLang="zh-CN" sz="2400" b="1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indent="0">
              <a:lnSpc>
                <a:spcPct val="200000"/>
              </a:lnSpc>
              <a:buFont typeface="+mj-lt"/>
              <a:buNone/>
            </a:pPr>
            <a:endParaRPr kumimoji="1" lang="en-US" altLang="zh-CN" sz="2400" b="1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sz="1600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二维码自能进行一次扫描，学习通扫码后，需要在学习通内点击登录授权。</a:t>
            </a: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kumimoji="1" lang="zh-CN" altLang="en-US" sz="1600" dirty="0">
                <a:solidFill>
                  <a:srgbClr val="FF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二维码有时效性，过期后，点击二维码可以进行二维码的刷新。</a:t>
            </a:r>
          </a:p>
          <a:p>
            <a:pPr lvl="1" indent="0">
              <a:lnSpc>
                <a:spcPct val="200000"/>
              </a:lnSpc>
              <a:buFont typeface="Wingdings" panose="05000000000000000000" pitchFamily="2" charset="2"/>
              <a:buNone/>
            </a:pPr>
            <a:endParaRPr kumimoji="1" lang="zh-CN" altLang="en-US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  <a:p>
            <a:pPr indent="0">
              <a:lnSpc>
                <a:spcPct val="200000"/>
              </a:lnSpc>
              <a:buFont typeface="+mj-lt"/>
              <a:buNone/>
            </a:pPr>
            <a:endParaRPr kumimoji="1" lang="zh-CN" altLang="en-US" sz="1600" dirty="0">
              <a:latin typeface="Lantinghei SC Extralight" charset="-122"/>
              <a:ea typeface="Lantinghei SC Extralight" charset="-122"/>
              <a:cs typeface="Lantinghei SC Extralight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8052" y="3651"/>
            <a:ext cx="1155589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登录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70" y="1499870"/>
            <a:ext cx="3587750" cy="27603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885" y="1499870"/>
            <a:ext cx="3587750" cy="2760345"/>
          </a:xfrm>
          <a:prstGeom prst="rect">
            <a:avLst/>
          </a:prstGeom>
        </p:spPr>
      </p:pic>
      <p:pic>
        <p:nvPicPr>
          <p:cNvPr id="7" name="图片 6" descr="c3f780e907601bdf4822666b74c7b7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2950" y="1327785"/>
            <a:ext cx="2953385" cy="525399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9010650" y="5308600"/>
            <a:ext cx="1647190" cy="59372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79575" y="2397760"/>
            <a:ext cx="1391285" cy="143192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238875" y="2477135"/>
            <a:ext cx="1263015" cy="103759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CN" sz="4800" b="1" dirty="0">
                <a:solidFill>
                  <a:schemeClr val="bg1"/>
                </a:solidFill>
                <a:latin typeface="Lantinghei SC Demibold" charset="-122"/>
                <a:ea typeface="Lantinghei SC Demibold" charset="-122"/>
                <a:cs typeface="Lantinghei SC Demibold" charset="-122"/>
              </a:rPr>
              <a:t>2.</a:t>
            </a:r>
            <a:r>
              <a:rPr kumimoji="1" lang="zh-CN" altLang="en-US" sz="4800" b="1" dirty="0">
                <a:solidFill>
                  <a:schemeClr val="bg1"/>
                </a:solidFill>
                <a:latin typeface="Lantinghei SC Demibold" charset="-122"/>
                <a:ea typeface="Lantinghei SC Demibold" charset="-122"/>
                <a:cs typeface="Lantinghei SC Demibold" charset="-122"/>
              </a:rPr>
              <a:t> 直播软件里有什么？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721487"/>
            <a:ext cx="1219200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软件里有什么</a:t>
            </a:r>
            <a:r>
              <a:rPr lang="zh-CN" altLang="en-US" sz="3200" dirty="0">
                <a:solidFill>
                  <a:srgbClr val="C00000"/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？</a:t>
            </a:r>
            <a:endParaRPr lang="en-US" altLang="zh-CN" sz="3200" dirty="0">
              <a:solidFill>
                <a:srgbClr val="C00000"/>
              </a:solidFill>
              <a:latin typeface="Lantinghei SC Extralight" charset="-122"/>
              <a:ea typeface="Lantinghei SC Extralight" charset="-122"/>
              <a:cs typeface="Lantinghei SC Extralight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18052" y="3651"/>
            <a:ext cx="1155589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zh-CN" altLang="en-US" sz="2400" dirty="0">
                <a:solidFill>
                  <a:schemeClr val="bg1">
                    <a:lumMod val="65000"/>
                  </a:schemeClr>
                </a:solidFill>
                <a:latin typeface="Lantinghei SC Extralight" charset="-122"/>
                <a:ea typeface="Lantinghei SC Extralight" charset="-122"/>
                <a:cs typeface="Lantinghei SC Extralight" charset="-122"/>
              </a:rPr>
              <a:t>直播客户端</a:t>
            </a:r>
          </a:p>
        </p:txBody>
      </p:sp>
      <p:grpSp>
        <p:nvGrpSpPr>
          <p:cNvPr id="33" name="组 32"/>
          <p:cNvGrpSpPr/>
          <p:nvPr/>
        </p:nvGrpSpPr>
        <p:grpSpPr>
          <a:xfrm>
            <a:off x="2418391" y="2069924"/>
            <a:ext cx="1870156" cy="3603010"/>
            <a:chOff x="695623" y="2347415"/>
            <a:chExt cx="1870156" cy="3603010"/>
          </a:xfrm>
        </p:grpSpPr>
        <p:sp>
          <p:nvSpPr>
            <p:cNvPr id="3" name="文本框 2"/>
            <p:cNvSpPr txBox="1"/>
            <p:nvPr/>
          </p:nvSpPr>
          <p:spPr>
            <a:xfrm>
              <a:off x="1006694" y="3008793"/>
              <a:ext cx="120396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rgbClr val="C00000"/>
                  </a:solidFill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教学课件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907632" y="3771298"/>
              <a:ext cx="14020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支持多种教学</a:t>
              </a:r>
            </a:p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文件格式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769838" y="4472505"/>
              <a:ext cx="17068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PPT,PDF,WORD</a:t>
              </a:r>
            </a:p>
            <a:p>
              <a:pPr algn="ctr"/>
              <a:r>
                <a:rPr kumimoji="1" lang="en-US" altLang="zh-CN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EXCEL,JPG</a:t>
              </a:r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，白板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695623" y="2347415"/>
              <a:ext cx="1870156" cy="3603010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34" name="组 33"/>
          <p:cNvGrpSpPr/>
          <p:nvPr/>
        </p:nvGrpSpPr>
        <p:grpSpPr>
          <a:xfrm>
            <a:off x="4327800" y="2069924"/>
            <a:ext cx="1870156" cy="3603009"/>
            <a:chOff x="2688730" y="2347415"/>
            <a:chExt cx="1870156" cy="3603009"/>
          </a:xfrm>
        </p:grpSpPr>
        <p:sp>
          <p:nvSpPr>
            <p:cNvPr id="6" name="文本框 5"/>
            <p:cNvSpPr txBox="1"/>
            <p:nvPr/>
          </p:nvSpPr>
          <p:spPr>
            <a:xfrm>
              <a:off x="3277098" y="3013050"/>
              <a:ext cx="69342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rgbClr val="C00000"/>
                  </a:solidFill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板书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329171" y="3775165"/>
              <a:ext cx="589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画笔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329176" y="4373679"/>
              <a:ext cx="589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标注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3329176" y="4972193"/>
              <a:ext cx="589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文本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2688730" y="2347415"/>
              <a:ext cx="1870156" cy="3603009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35" name="组 34"/>
          <p:cNvGrpSpPr/>
          <p:nvPr/>
        </p:nvGrpSpPr>
        <p:grpSpPr>
          <a:xfrm>
            <a:off x="6237209" y="2069924"/>
            <a:ext cx="1870156" cy="3603009"/>
            <a:chOff x="4654788" y="2347415"/>
            <a:chExt cx="1870156" cy="3603009"/>
          </a:xfrm>
        </p:grpSpPr>
        <p:sp>
          <p:nvSpPr>
            <p:cNvPr id="7" name="文本框 6"/>
            <p:cNvSpPr txBox="1"/>
            <p:nvPr/>
          </p:nvSpPr>
          <p:spPr>
            <a:xfrm>
              <a:off x="5246650" y="3008793"/>
              <a:ext cx="69342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rgbClr val="C00000"/>
                  </a:solidFill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互动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095524" y="3771298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即时聊天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086237" y="4373679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用户列表</a:t>
              </a:r>
            </a:p>
          </p:txBody>
        </p:sp>
        <p:sp>
          <p:nvSpPr>
            <p:cNvPr id="29" name="矩形 28"/>
            <p:cNvSpPr/>
            <p:nvPr/>
          </p:nvSpPr>
          <p:spPr>
            <a:xfrm>
              <a:off x="4654788" y="2347415"/>
              <a:ext cx="1870156" cy="3603009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091317" y="4971214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在线答题</a:t>
              </a:r>
            </a:p>
          </p:txBody>
        </p:sp>
      </p:grpSp>
      <p:grpSp>
        <p:nvGrpSpPr>
          <p:cNvPr id="36" name="组 35"/>
          <p:cNvGrpSpPr/>
          <p:nvPr/>
        </p:nvGrpSpPr>
        <p:grpSpPr>
          <a:xfrm>
            <a:off x="8146618" y="2069924"/>
            <a:ext cx="1870156" cy="3603009"/>
            <a:chOff x="6384080" y="2347415"/>
            <a:chExt cx="1870156" cy="3603009"/>
          </a:xfrm>
        </p:grpSpPr>
        <p:sp>
          <p:nvSpPr>
            <p:cNvPr id="8" name="文本框 7"/>
            <p:cNvSpPr txBox="1"/>
            <p:nvPr/>
          </p:nvSpPr>
          <p:spPr>
            <a:xfrm>
              <a:off x="6972449" y="3008793"/>
              <a:ext cx="69342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000" b="1">
                  <a:solidFill>
                    <a:srgbClr val="C00000"/>
                  </a:solidFill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视频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922920" y="3771298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摄像头</a:t>
              </a:r>
            </a:p>
          </p:txBody>
        </p:sp>
        <p:sp>
          <p:nvSpPr>
            <p:cNvPr id="30" name="矩形 29"/>
            <p:cNvSpPr/>
            <p:nvPr/>
          </p:nvSpPr>
          <p:spPr>
            <a:xfrm>
              <a:off x="6384080" y="2347415"/>
              <a:ext cx="1870156" cy="3603009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6821320" y="4373679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桌面共享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821320" y="4971849"/>
              <a:ext cx="10972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视频</a:t>
              </a:r>
              <a:r>
                <a:rPr kumimoji="1" lang="en-US" altLang="zh-CN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/</a:t>
              </a:r>
              <a:r>
                <a:rPr kumimoji="1" lang="zh-CN" altLang="en-US" sz="1600" dirty="0">
                  <a:latin typeface="Lantinghei SC Extralight" charset="-122"/>
                  <a:ea typeface="Lantinghei SC Extralight" charset="-122"/>
                  <a:cs typeface="Lantinghei SC Extralight" charset="-122"/>
                </a:rPr>
                <a:t>图片</a:t>
              </a:r>
            </a:p>
          </p:txBody>
        </p:sp>
      </p:grpSp>
      <p:sp>
        <p:nvSpPr>
          <p:cNvPr id="47" name="椭圆 46"/>
          <p:cNvSpPr/>
          <p:nvPr/>
        </p:nvSpPr>
        <p:spPr>
          <a:xfrm>
            <a:off x="3131745" y="1848200"/>
            <a:ext cx="443448" cy="4434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/>
              <a:t>1</a:t>
            </a:r>
            <a:endParaRPr kumimoji="1" lang="zh-CN" altLang="en-US" b="1" dirty="0"/>
          </a:p>
        </p:txBody>
      </p:sp>
      <p:sp>
        <p:nvSpPr>
          <p:cNvPr id="48" name="椭圆 47"/>
          <p:cNvSpPr/>
          <p:nvPr/>
        </p:nvSpPr>
        <p:spPr>
          <a:xfrm>
            <a:off x="5041154" y="1848200"/>
            <a:ext cx="443448" cy="4434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/>
              <a:t>2</a:t>
            </a:r>
            <a:endParaRPr kumimoji="1" lang="zh-CN" altLang="en-US" b="1" dirty="0"/>
          </a:p>
        </p:txBody>
      </p:sp>
      <p:sp>
        <p:nvSpPr>
          <p:cNvPr id="49" name="椭圆 48"/>
          <p:cNvSpPr/>
          <p:nvPr/>
        </p:nvSpPr>
        <p:spPr>
          <a:xfrm>
            <a:off x="6950563" y="1848200"/>
            <a:ext cx="443448" cy="4434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3</a:t>
            </a:r>
            <a:endParaRPr kumimoji="1" lang="zh-CN" altLang="en-US" b="1" dirty="0"/>
          </a:p>
        </p:txBody>
      </p:sp>
      <p:sp>
        <p:nvSpPr>
          <p:cNvPr id="50" name="椭圆 49"/>
          <p:cNvSpPr/>
          <p:nvPr/>
        </p:nvSpPr>
        <p:spPr>
          <a:xfrm>
            <a:off x="8859972" y="1848200"/>
            <a:ext cx="443448" cy="4434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/>
              <a:t>4</a:t>
            </a:r>
            <a:endParaRPr kumimoji="1" lang="zh-CN" altLang="en-US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12999" y="311996"/>
            <a:ext cx="160528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软件界面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825" y="833755"/>
            <a:ext cx="9658350" cy="5553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312999" y="311996"/>
            <a:ext cx="89408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课件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675" y="911860"/>
            <a:ext cx="10477500" cy="5323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1085</Words>
  <Application>Microsoft Office PowerPoint</Application>
  <PresentationFormat>宽屏</PresentationFormat>
  <Paragraphs>152</Paragraphs>
  <Slides>34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2" baseType="lpstr">
      <vt:lpstr>Lantinghei SC Demibold</vt:lpstr>
      <vt:lpstr>Lantinghei SC Extralight</vt:lpstr>
      <vt:lpstr>DengXian</vt:lpstr>
      <vt:lpstr>DengXian Light</vt:lpstr>
      <vt:lpstr>微软雅黑</vt:lpstr>
      <vt:lpstr>Arial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scauz</cp:lastModifiedBy>
  <cp:revision>334</cp:revision>
  <dcterms:created xsi:type="dcterms:W3CDTF">2018-08-10T01:32:00Z</dcterms:created>
  <dcterms:modified xsi:type="dcterms:W3CDTF">2020-02-16T14:04:41Z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13</vt:lpwstr>
  </property>
  <property fmtid="{D5CDD505-2E9C-101B-9397-08002B2CF9AE}" pid="3" name="KSOProductBuildVer">
    <vt:lpwstr>2052-11.1.0.8894</vt:lpwstr>
  </property>
</Properties>
</file>